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3" r:id="rId3"/>
    <p:sldId id="261" r:id="rId4"/>
    <p:sldId id="262" r:id="rId5"/>
    <p:sldId id="260" r:id="rId6"/>
    <p:sldId id="258" r:id="rId7"/>
    <p:sldId id="265" r:id="rId8"/>
    <p:sldId id="270" r:id="rId9"/>
    <p:sldId id="279" r:id="rId10"/>
    <p:sldId id="267" r:id="rId11"/>
    <p:sldId id="272" r:id="rId12"/>
    <p:sldId id="273" r:id="rId13"/>
    <p:sldId id="266" r:id="rId14"/>
    <p:sldId id="269" r:id="rId15"/>
    <p:sldId id="268" r:id="rId16"/>
    <p:sldId id="277" r:id="rId17"/>
    <p:sldId id="276" r:id="rId18"/>
    <p:sldId id="278" r:id="rId19"/>
    <p:sldId id="25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4B6209B-A6BC-42B6-A66E-7E8FB08CEDB9}"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C5A8A-B8B6-4950-99F7-8AC52EF00C64}"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6209B-A6BC-42B6-A66E-7E8FB08CEDB9}"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C5A8A-B8B6-4950-99F7-8AC52EF00C6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6209B-A6BC-42B6-A66E-7E8FB08CEDB9}"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C5A8A-B8B6-4950-99F7-8AC52EF00C6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4B6209B-A6BC-42B6-A66E-7E8FB08CEDB9}"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C5A8A-B8B6-4950-99F7-8AC52EF00C64}"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B6209B-A6BC-42B6-A66E-7E8FB08CEDB9}"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C5A8A-B8B6-4950-99F7-8AC52EF00C6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4B6209B-A6BC-42B6-A66E-7E8FB08CEDB9}"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C5A8A-B8B6-4950-99F7-8AC52EF00C6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4B6209B-A6BC-42B6-A66E-7E8FB08CEDB9}" type="datetimeFigureOut">
              <a:rPr lang="en-US" smtClean="0"/>
              <a:t>8/15/2017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C5A8A-B8B6-4950-99F7-8AC52EF00C6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B6209B-A6BC-42B6-A66E-7E8FB08CEDB9}" type="datetimeFigureOut">
              <a:rPr lang="en-US" smtClean="0"/>
              <a:t>8/15/2017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C5A8A-B8B6-4950-99F7-8AC52EF00C6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6209B-A6BC-42B6-A66E-7E8FB08CEDB9}" type="datetimeFigureOut">
              <a:rPr lang="en-US" smtClean="0"/>
              <a:t>8/15/2017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C5A8A-B8B6-4950-99F7-8AC52EF00C6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6209B-A6BC-42B6-A66E-7E8FB08CEDB9}"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C5A8A-B8B6-4950-99F7-8AC52EF00C6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6209B-A6BC-42B6-A66E-7E8FB08CEDB9}"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C5A8A-B8B6-4950-99F7-8AC52EF00C6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4B6209B-A6BC-42B6-A66E-7E8FB08CEDB9}" type="datetimeFigureOut">
              <a:rPr lang="en-US" smtClean="0"/>
              <a:t>8/15/2017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0DC5A8A-B8B6-4950-99F7-8AC52EF00C6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ocs.google.com/document/d/1xMIlY60X-tM2g_gwiQHQEyq-4djbH8QeAyLxjtuWJAI/edit?pli=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cs.google.com/document/d/1xMIlY60X-tM2g_gwiQHQEyq-4djbH8QeAyLxjtuWJAI/edit?pli=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5400" dirty="0" smtClean="0">
                <a:latin typeface="Tempus Sans ITC" pitchFamily="82" charset="0"/>
              </a:rPr>
              <a:t>2016-17</a:t>
            </a:r>
            <a:endParaRPr lang="en-US" sz="5400" dirty="0">
              <a:latin typeface="Tempus Sans ITC" pitchFamily="82" charset="0"/>
            </a:endParaRPr>
          </a:p>
        </p:txBody>
      </p:sp>
      <p:sp>
        <p:nvSpPr>
          <p:cNvPr id="2" name="Title 1"/>
          <p:cNvSpPr>
            <a:spLocks noGrp="1"/>
          </p:cNvSpPr>
          <p:nvPr>
            <p:ph type="ctrTitle"/>
          </p:nvPr>
        </p:nvSpPr>
        <p:spPr/>
        <p:txBody>
          <a:bodyPr/>
          <a:lstStyle/>
          <a:p>
            <a:r>
              <a:rPr lang="en-US" sz="9600" dirty="0" smtClean="0">
                <a:latin typeface="Tempus Sans ITC" pitchFamily="82" charset="0"/>
              </a:rPr>
              <a:t>amp</a:t>
            </a:r>
            <a:endParaRPr lang="en-US" sz="9600" dirty="0">
              <a:latin typeface="Tempus Sans ITC" pitchFamily="82" charset="0"/>
            </a:endParaRPr>
          </a:p>
        </p:txBody>
      </p:sp>
    </p:spTree>
    <p:extLst>
      <p:ext uri="{BB962C8B-B14F-4D97-AF65-F5344CB8AC3E}">
        <p14:creationId xmlns:p14="http://schemas.microsoft.com/office/powerpoint/2010/main" val="35500038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75729" y="228600"/>
            <a:ext cx="8639671" cy="6401749"/>
          </a:xfrm>
        </p:spPr>
      </p:pic>
    </p:spTree>
    <p:extLst>
      <p:ext uri="{BB962C8B-B14F-4D97-AF65-F5344CB8AC3E}">
        <p14:creationId xmlns:p14="http://schemas.microsoft.com/office/powerpoint/2010/main" val="295740405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empus Sans ITC" pitchFamily="82" charset="0"/>
              </a:rPr>
              <a:t>How I Grade</a:t>
            </a:r>
            <a:endParaRPr lang="en-US" dirty="0">
              <a:latin typeface="Tempus Sans ITC" pitchFamily="82" charset="0"/>
            </a:endParaRPr>
          </a:p>
        </p:txBody>
      </p:sp>
      <p:sp>
        <p:nvSpPr>
          <p:cNvPr id="3" name="Content Placeholder 2"/>
          <p:cNvSpPr>
            <a:spLocks noGrp="1"/>
          </p:cNvSpPr>
          <p:nvPr>
            <p:ph sz="quarter" idx="13"/>
          </p:nvPr>
        </p:nvSpPr>
        <p:spPr>
          <a:xfrm>
            <a:off x="609600" y="1600200"/>
            <a:ext cx="7924800" cy="4572000"/>
          </a:xfrm>
        </p:spPr>
        <p:txBody>
          <a:bodyPr>
            <a:normAutofit fontScale="92500" lnSpcReduction="10000"/>
          </a:bodyPr>
          <a:lstStyle/>
          <a:p>
            <a:r>
              <a:rPr lang="en-US" sz="3600" dirty="0">
                <a:latin typeface="Tempus Sans ITC" pitchFamily="82" charset="0"/>
              </a:rPr>
              <a:t>Participation + Effort = </a:t>
            </a:r>
            <a:r>
              <a:rPr lang="en-US" sz="3600" dirty="0" smtClean="0">
                <a:latin typeface="Tempus Sans ITC" pitchFamily="82" charset="0"/>
              </a:rPr>
              <a:t>Success</a:t>
            </a:r>
          </a:p>
          <a:p>
            <a:endParaRPr lang="en-US" sz="3600" dirty="0">
              <a:latin typeface="Tempus Sans ITC" pitchFamily="82" charset="0"/>
            </a:endParaRPr>
          </a:p>
          <a:p>
            <a:r>
              <a:rPr lang="en-US" sz="3600" dirty="0" smtClean="0">
                <a:latin typeface="Tempus Sans ITC" pitchFamily="82" charset="0"/>
              </a:rPr>
              <a:t>EVERYONE is a musician!  My primary goal is to teach kids to love making music.</a:t>
            </a:r>
          </a:p>
          <a:p>
            <a:r>
              <a:rPr lang="en-US" sz="3600" dirty="0" smtClean="0">
                <a:latin typeface="Tempus Sans ITC" pitchFamily="82" charset="0"/>
              </a:rPr>
              <a:t>Unsatisfactory grades are a reflection of in-class participation, not “natural talent.”</a:t>
            </a:r>
          </a:p>
          <a:p>
            <a:endParaRPr lang="en-US" dirty="0"/>
          </a:p>
        </p:txBody>
      </p:sp>
    </p:spTree>
    <p:extLst>
      <p:ext uri="{BB962C8B-B14F-4D97-AF65-F5344CB8AC3E}">
        <p14:creationId xmlns:p14="http://schemas.microsoft.com/office/powerpoint/2010/main" val="305599992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411162"/>
          </a:xfrm>
        </p:spPr>
        <p:txBody>
          <a:bodyPr/>
          <a:lstStyle/>
          <a:p>
            <a:r>
              <a:rPr lang="en-US" dirty="0" smtClean="0">
                <a:latin typeface="Tempus Sans ITC" pitchFamily="82" charset="0"/>
              </a:rPr>
              <a:t>Standards Grading Rubric</a:t>
            </a:r>
            <a:endParaRPr lang="en-US" dirty="0">
              <a:latin typeface="Tempus Sans ITC" pitchFamily="82"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685800"/>
            <a:ext cx="6172200" cy="6007409"/>
          </a:xfrm>
          <a:prstGeom prst="rect">
            <a:avLst/>
          </a:prstGeom>
        </p:spPr>
      </p:pic>
    </p:spTree>
    <p:extLst>
      <p:ext uri="{BB962C8B-B14F-4D97-AF65-F5344CB8AC3E}">
        <p14:creationId xmlns:p14="http://schemas.microsoft.com/office/powerpoint/2010/main" val="33780453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Tempus Sans ITC" pitchFamily="82" charset="0"/>
              </a:rPr>
              <a:t>Physical Education</a:t>
            </a:r>
            <a:endParaRPr lang="en-US" sz="5400" dirty="0">
              <a:latin typeface="Tempus Sans ITC" pitchFamily="82" charset="0"/>
            </a:endParaRPr>
          </a:p>
        </p:txBody>
      </p:sp>
      <p:sp>
        <p:nvSpPr>
          <p:cNvPr id="3" name="Content Placeholder 2"/>
          <p:cNvSpPr>
            <a:spLocks noGrp="1"/>
          </p:cNvSpPr>
          <p:nvPr>
            <p:ph sz="quarter" idx="13"/>
          </p:nvPr>
        </p:nvSpPr>
        <p:spPr/>
        <p:txBody>
          <a:bodyPr>
            <a:normAutofit/>
          </a:bodyPr>
          <a:lstStyle/>
          <a:p>
            <a:pPr marL="0" indent="0">
              <a:buNone/>
            </a:pPr>
            <a:r>
              <a:rPr lang="en-US" sz="3200" dirty="0" smtClean="0">
                <a:latin typeface="Tempus Sans ITC" pitchFamily="82" charset="0"/>
              </a:rPr>
              <a:t>ABOUT ME</a:t>
            </a:r>
          </a:p>
          <a:p>
            <a:r>
              <a:rPr lang="en-US" sz="3200" dirty="0">
                <a:latin typeface="Tempus Sans ITC" pitchFamily="82" charset="0"/>
              </a:rPr>
              <a:t> </a:t>
            </a:r>
            <a:r>
              <a:rPr lang="en-US" sz="2800" dirty="0" smtClean="0">
                <a:latin typeface="Tempus Sans ITC" pitchFamily="82" charset="0"/>
              </a:rPr>
              <a:t>Taught 3 years at Mount St. Vincent Home</a:t>
            </a:r>
          </a:p>
          <a:p>
            <a:r>
              <a:rPr lang="en-US" sz="2800" dirty="0" smtClean="0">
                <a:latin typeface="Tempus Sans ITC" pitchFamily="82" charset="0"/>
              </a:rPr>
              <a:t>20</a:t>
            </a:r>
            <a:r>
              <a:rPr lang="en-US" sz="2800" baseline="30000" dirty="0" smtClean="0">
                <a:latin typeface="Tempus Sans ITC" pitchFamily="82" charset="0"/>
              </a:rPr>
              <a:t>th</a:t>
            </a:r>
            <a:r>
              <a:rPr lang="en-US" sz="2800" dirty="0" smtClean="0">
                <a:latin typeface="Tempus Sans ITC" pitchFamily="82" charset="0"/>
              </a:rPr>
              <a:t> </a:t>
            </a:r>
            <a:r>
              <a:rPr lang="en-US" sz="2800" dirty="0">
                <a:latin typeface="Tempus Sans ITC" pitchFamily="82" charset="0"/>
              </a:rPr>
              <a:t>year  teaching </a:t>
            </a:r>
            <a:r>
              <a:rPr lang="en-US" sz="2800" dirty="0" smtClean="0">
                <a:latin typeface="Tempus Sans ITC" pitchFamily="82" charset="0"/>
              </a:rPr>
              <a:t>PE </a:t>
            </a:r>
            <a:r>
              <a:rPr lang="en-US" sz="2800" dirty="0">
                <a:latin typeface="Tempus Sans ITC" pitchFamily="82" charset="0"/>
              </a:rPr>
              <a:t>in </a:t>
            </a:r>
            <a:r>
              <a:rPr lang="en-US" sz="2800" dirty="0" err="1">
                <a:latin typeface="Tempus Sans ITC" pitchFamily="82" charset="0"/>
              </a:rPr>
              <a:t>Jeffco</a:t>
            </a:r>
            <a:endParaRPr lang="en-US" sz="2800" dirty="0">
              <a:latin typeface="Tempus Sans ITC" pitchFamily="82" charset="0"/>
            </a:endParaRPr>
          </a:p>
          <a:p>
            <a:r>
              <a:rPr lang="en-US" sz="2800" dirty="0" smtClean="0">
                <a:latin typeface="Tempus Sans ITC" pitchFamily="82" charset="0"/>
              </a:rPr>
              <a:t>14th </a:t>
            </a:r>
            <a:r>
              <a:rPr lang="en-US" sz="2800" dirty="0">
                <a:latin typeface="Tempus Sans ITC" pitchFamily="82" charset="0"/>
              </a:rPr>
              <a:t>year here at Rooney Ranch!!!</a:t>
            </a:r>
          </a:p>
          <a:p>
            <a:r>
              <a:rPr lang="en-US" sz="2800" dirty="0" smtClean="0">
                <a:latin typeface="Tempus Sans ITC" pitchFamily="82" charset="0"/>
              </a:rPr>
              <a:t>Coaching Softball/Baseball 22yrs at </a:t>
            </a:r>
            <a:r>
              <a:rPr lang="en-US" sz="2800" dirty="0" err="1" smtClean="0">
                <a:latin typeface="Tempus Sans ITC" pitchFamily="82" charset="0"/>
              </a:rPr>
              <a:t>D’Evelyn</a:t>
            </a:r>
            <a:r>
              <a:rPr lang="en-US" sz="2800" dirty="0" smtClean="0">
                <a:latin typeface="Tempus Sans ITC" pitchFamily="82" charset="0"/>
              </a:rPr>
              <a:t> </a:t>
            </a:r>
            <a:endParaRPr lang="en-US" sz="2800" dirty="0">
              <a:latin typeface="Tempus Sans ITC" pitchFamily="82" charset="0"/>
            </a:endParaRPr>
          </a:p>
          <a:p>
            <a:r>
              <a:rPr lang="en-US" sz="2800" dirty="0" smtClean="0">
                <a:latin typeface="Tempus Sans ITC" pitchFamily="82" charset="0"/>
              </a:rPr>
              <a:t>Two Kids both in </a:t>
            </a:r>
            <a:r>
              <a:rPr lang="en-US" sz="2800" dirty="0" err="1" smtClean="0">
                <a:latin typeface="Tempus Sans ITC" pitchFamily="82" charset="0"/>
              </a:rPr>
              <a:t>Jeffco</a:t>
            </a:r>
            <a:r>
              <a:rPr lang="en-US" sz="2800" dirty="0" smtClean="0">
                <a:latin typeface="Tempus Sans ITC" pitchFamily="82" charset="0"/>
              </a:rPr>
              <a:t> Schools. Both attending </a:t>
            </a:r>
            <a:r>
              <a:rPr lang="en-US" sz="2800" dirty="0" err="1" smtClean="0">
                <a:latin typeface="Tempus Sans ITC" pitchFamily="82" charset="0"/>
              </a:rPr>
              <a:t>D’Evelyn</a:t>
            </a:r>
            <a:r>
              <a:rPr lang="en-US" sz="2800" dirty="0" smtClean="0">
                <a:latin typeface="Tempus Sans ITC" pitchFamily="82" charset="0"/>
              </a:rPr>
              <a:t>.</a:t>
            </a:r>
            <a:endParaRPr lang="en-US" sz="2800" dirty="0">
              <a:latin typeface="Tempus Sans ITC" pitchFamily="82" charset="0"/>
            </a:endParaRPr>
          </a:p>
          <a:p>
            <a:endParaRPr lang="en-US" dirty="0"/>
          </a:p>
        </p:txBody>
      </p:sp>
    </p:spTree>
    <p:extLst>
      <p:ext uri="{BB962C8B-B14F-4D97-AF65-F5344CB8AC3E}">
        <p14:creationId xmlns:p14="http://schemas.microsoft.com/office/powerpoint/2010/main" val="398982267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empus Sans ITC" pitchFamily="82" charset="0"/>
              </a:rPr>
              <a:t>What we do In </a:t>
            </a:r>
            <a:r>
              <a:rPr lang="en-US" dirty="0" err="1" smtClean="0">
                <a:latin typeface="Tempus Sans ITC" pitchFamily="82" charset="0"/>
              </a:rPr>
              <a:t>p.e.</a:t>
            </a:r>
            <a:endParaRPr lang="en-US" dirty="0">
              <a:latin typeface="Tempus Sans ITC" pitchFamily="82" charset="0"/>
            </a:endParaRPr>
          </a:p>
        </p:txBody>
      </p:sp>
      <p:sp>
        <p:nvSpPr>
          <p:cNvPr id="3" name="Content Placeholder 2"/>
          <p:cNvSpPr>
            <a:spLocks noGrp="1"/>
          </p:cNvSpPr>
          <p:nvPr>
            <p:ph sz="quarter" idx="13"/>
          </p:nvPr>
        </p:nvSpPr>
        <p:spPr/>
        <p:txBody>
          <a:bodyPr>
            <a:normAutofit fontScale="92500" lnSpcReduction="20000"/>
          </a:bodyPr>
          <a:lstStyle/>
          <a:p>
            <a:r>
              <a:rPr lang="en-US" sz="2200" dirty="0" smtClean="0">
                <a:latin typeface="Tempus Sans ITC" pitchFamily="82" charset="0"/>
              </a:rPr>
              <a:t>Move</a:t>
            </a:r>
          </a:p>
          <a:p>
            <a:r>
              <a:rPr lang="en-US" sz="2200" dirty="0" smtClean="0">
                <a:latin typeface="Tempus Sans ITC" pitchFamily="82" charset="0"/>
              </a:rPr>
              <a:t>Play</a:t>
            </a:r>
          </a:p>
          <a:p>
            <a:r>
              <a:rPr lang="en-US" sz="2200" dirty="0" smtClean="0">
                <a:latin typeface="Tempus Sans ITC" pitchFamily="82" charset="0"/>
              </a:rPr>
              <a:t>Exercise</a:t>
            </a:r>
          </a:p>
          <a:p>
            <a:r>
              <a:rPr lang="en-US" sz="2200" dirty="0" smtClean="0">
                <a:latin typeface="Tempus Sans ITC" pitchFamily="82" charset="0"/>
              </a:rPr>
              <a:t>Interact </a:t>
            </a:r>
          </a:p>
          <a:p>
            <a:r>
              <a:rPr lang="en-US" sz="2200" dirty="0" smtClean="0">
                <a:latin typeface="Tempus Sans ITC" pitchFamily="82" charset="0"/>
              </a:rPr>
              <a:t>Games</a:t>
            </a:r>
          </a:p>
          <a:p>
            <a:r>
              <a:rPr lang="en-US" sz="2200" dirty="0" smtClean="0">
                <a:latin typeface="Tempus Sans ITC" pitchFamily="82" charset="0"/>
              </a:rPr>
              <a:t>Dance</a:t>
            </a:r>
          </a:p>
          <a:p>
            <a:r>
              <a:rPr lang="en-US" sz="2200" dirty="0" smtClean="0">
                <a:latin typeface="Tempus Sans ITC" pitchFamily="82" charset="0"/>
              </a:rPr>
              <a:t>Develop Skills</a:t>
            </a:r>
          </a:p>
          <a:p>
            <a:r>
              <a:rPr lang="en-US" sz="2200" dirty="0" smtClean="0">
                <a:latin typeface="Tempus Sans ITC" pitchFamily="82" charset="0"/>
              </a:rPr>
              <a:t>Improve Fitness</a:t>
            </a:r>
          </a:p>
          <a:p>
            <a:r>
              <a:rPr lang="en-US" sz="2200" dirty="0" smtClean="0">
                <a:latin typeface="Tempus Sans ITC" pitchFamily="82" charset="0"/>
              </a:rPr>
              <a:t>Interpersonal Skills</a:t>
            </a:r>
          </a:p>
          <a:p>
            <a:r>
              <a:rPr lang="en-US" sz="2200" dirty="0" smtClean="0">
                <a:latin typeface="Tempus Sans ITC" pitchFamily="82" charset="0"/>
              </a:rPr>
              <a:t>FUN</a:t>
            </a:r>
          </a:p>
          <a:p>
            <a:endParaRPr lang="en-US" dirty="0" smtClean="0"/>
          </a:p>
          <a:p>
            <a:endParaRPr lang="en-US" dirty="0" smtClean="0"/>
          </a:p>
          <a:p>
            <a:endParaRPr lang="en-US" dirty="0"/>
          </a:p>
        </p:txBody>
      </p:sp>
    </p:spTree>
    <p:extLst>
      <p:ext uri="{BB962C8B-B14F-4D97-AF65-F5344CB8AC3E}">
        <p14:creationId xmlns:p14="http://schemas.microsoft.com/office/powerpoint/2010/main" val="160273061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762000"/>
            <a:ext cx="8812059" cy="5333999"/>
          </a:xfrm>
        </p:spPr>
      </p:pic>
    </p:spTree>
    <p:extLst>
      <p:ext uri="{BB962C8B-B14F-4D97-AF65-F5344CB8AC3E}">
        <p14:creationId xmlns:p14="http://schemas.microsoft.com/office/powerpoint/2010/main" val="327473300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empus Sans ITC" pitchFamily="82" charset="0"/>
              </a:rPr>
              <a:t>How I grade</a:t>
            </a:r>
            <a:endParaRPr lang="en-US" dirty="0">
              <a:latin typeface="Tempus Sans ITC" pitchFamily="82" charset="0"/>
            </a:endParaRPr>
          </a:p>
        </p:txBody>
      </p:sp>
      <p:sp>
        <p:nvSpPr>
          <p:cNvPr id="3" name="Content Placeholder 2"/>
          <p:cNvSpPr>
            <a:spLocks noGrp="1"/>
          </p:cNvSpPr>
          <p:nvPr>
            <p:ph sz="quarter" idx="13"/>
          </p:nvPr>
        </p:nvSpPr>
        <p:spPr/>
        <p:txBody>
          <a:bodyPr/>
          <a:lstStyle/>
          <a:p>
            <a:pPr marL="0" indent="0">
              <a:buNone/>
            </a:pPr>
            <a:r>
              <a:rPr lang="en-US" sz="4000" dirty="0">
                <a:latin typeface="Tempus Sans ITC" pitchFamily="82" charset="0"/>
                <a:hlinkClick r:id="rId2"/>
              </a:rPr>
              <a:t>Standards Grading</a:t>
            </a:r>
            <a:endParaRPr lang="en-US" sz="4000" dirty="0">
              <a:latin typeface="Tempus Sans ITC" pitchFamily="82" charset="0"/>
            </a:endParaRPr>
          </a:p>
          <a:p>
            <a:pPr marL="0" indent="0">
              <a:buNone/>
            </a:pPr>
            <a:endParaRPr lang="en-US" sz="1800" dirty="0">
              <a:latin typeface="Tempus Sans ITC" pitchFamily="82" charset="0"/>
            </a:endParaRPr>
          </a:p>
          <a:p>
            <a:pPr marL="0" indent="0">
              <a:buNone/>
            </a:pPr>
            <a:r>
              <a:rPr lang="en-US" sz="4400" dirty="0">
                <a:latin typeface="Tempus Sans ITC" pitchFamily="82" charset="0"/>
              </a:rPr>
              <a:t>Participation + Effort = Success</a:t>
            </a:r>
          </a:p>
          <a:p>
            <a:endParaRPr lang="en-US" sz="4400" dirty="0"/>
          </a:p>
        </p:txBody>
      </p:sp>
    </p:spTree>
    <p:extLst>
      <p:ext uri="{BB962C8B-B14F-4D97-AF65-F5344CB8AC3E}">
        <p14:creationId xmlns:p14="http://schemas.microsoft.com/office/powerpoint/2010/main" val="568682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27992" y="268573"/>
            <a:ext cx="8435008" cy="6360827"/>
          </a:xfrm>
        </p:spPr>
      </p:pic>
    </p:spTree>
    <p:extLst>
      <p:ext uri="{BB962C8B-B14F-4D97-AF65-F5344CB8AC3E}">
        <p14:creationId xmlns:p14="http://schemas.microsoft.com/office/powerpoint/2010/main" val="22138073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latin typeface="Tempus Sans ITC" pitchFamily="82" charset="0"/>
              </a:rPr>
              <a:t>Tennis shoes</a:t>
            </a:r>
            <a:endParaRPr lang="en-US" sz="6600" dirty="0">
              <a:latin typeface="Tempus Sans ITC" pitchFamily="82" charset="0"/>
            </a:endParaRPr>
          </a:p>
        </p:txBody>
      </p:sp>
      <p:sp>
        <p:nvSpPr>
          <p:cNvPr id="3" name="Content Placeholder 2"/>
          <p:cNvSpPr>
            <a:spLocks noGrp="1"/>
          </p:cNvSpPr>
          <p:nvPr>
            <p:ph sz="quarter" idx="13"/>
          </p:nvPr>
        </p:nvSpPr>
        <p:spPr/>
        <p:txBody>
          <a:bodyPr>
            <a:normAutofit lnSpcReduction="10000"/>
          </a:bodyPr>
          <a:lstStyle/>
          <a:p>
            <a:r>
              <a:rPr lang="en-US" sz="3200" dirty="0" smtClean="0">
                <a:latin typeface="Tempus Sans ITC" pitchFamily="82" charset="0"/>
              </a:rPr>
              <a:t>No tennis shoes = No participation</a:t>
            </a:r>
          </a:p>
          <a:p>
            <a:r>
              <a:rPr lang="en-US" sz="3200" dirty="0" smtClean="0">
                <a:latin typeface="Tempus Sans ITC" pitchFamily="82" charset="0"/>
              </a:rPr>
              <a:t>Please have proper tennis shoes.</a:t>
            </a:r>
          </a:p>
          <a:p>
            <a:r>
              <a:rPr lang="en-US" sz="3200" dirty="0" smtClean="0">
                <a:latin typeface="Tempus Sans ITC" pitchFamily="82" charset="0"/>
              </a:rPr>
              <a:t>No flip flops, slip </a:t>
            </a:r>
            <a:r>
              <a:rPr lang="en-US" sz="3200" dirty="0" err="1" smtClean="0">
                <a:latin typeface="Tempus Sans ITC" pitchFamily="82" charset="0"/>
              </a:rPr>
              <a:t>ons</a:t>
            </a:r>
            <a:r>
              <a:rPr lang="en-US" sz="3200" dirty="0" smtClean="0">
                <a:latin typeface="Tempus Sans ITC" pitchFamily="82" charset="0"/>
              </a:rPr>
              <a:t>, CROCS, hiking boots, ski boots, dress shoes, high heels, roller shoes.</a:t>
            </a:r>
          </a:p>
          <a:p>
            <a:endParaRPr lang="en-US" sz="3200" dirty="0">
              <a:latin typeface="Tempus Sans ITC" pitchFamily="82" charset="0"/>
            </a:endParaRPr>
          </a:p>
          <a:p>
            <a:r>
              <a:rPr lang="en-US" sz="3200" dirty="0" smtClean="0">
                <a:latin typeface="Tempus Sans ITC" pitchFamily="82" charset="0"/>
              </a:rPr>
              <a:t>Its all about keeping everyone safe!</a:t>
            </a:r>
            <a:endParaRPr lang="en-US" sz="3200" dirty="0">
              <a:latin typeface="Tempus Sans ITC" pitchFamily="82" charset="0"/>
            </a:endParaRPr>
          </a:p>
        </p:txBody>
      </p:sp>
    </p:spTree>
    <p:extLst>
      <p:ext uri="{BB962C8B-B14F-4D97-AF65-F5344CB8AC3E}">
        <p14:creationId xmlns:p14="http://schemas.microsoft.com/office/powerpoint/2010/main" val="143895912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empus Sans ITC" pitchFamily="82" charset="0"/>
              </a:rPr>
              <a:t>SAMPLE </a:t>
            </a:r>
            <a:r>
              <a:rPr lang="en-US" dirty="0" smtClean="0">
                <a:latin typeface="Tempus Sans ITC" pitchFamily="82" charset="0"/>
              </a:rPr>
              <a:t>Schedule</a:t>
            </a:r>
            <a:endParaRPr lang="en-US" dirty="0">
              <a:latin typeface="Tempus Sans ITC" pitchFamily="82" charset="0"/>
            </a:endParaRPr>
          </a:p>
        </p:txBody>
      </p:sp>
      <p:sp>
        <p:nvSpPr>
          <p:cNvPr id="3" name="Content Placeholder 2"/>
          <p:cNvSpPr>
            <a:spLocks noGrp="1"/>
          </p:cNvSpPr>
          <p:nvPr>
            <p:ph sz="quarter" idx="13"/>
          </p:nvPr>
        </p:nvSpPr>
        <p:spPr/>
        <p:txBody>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73475700"/>
              </p:ext>
            </p:extLst>
          </p:nvPr>
        </p:nvGraphicFramePr>
        <p:xfrm>
          <a:off x="381000" y="1626089"/>
          <a:ext cx="8458200" cy="10946911"/>
        </p:xfrm>
        <a:graphic>
          <a:graphicData uri="http://schemas.openxmlformats.org/presentationml/2006/ole">
            <mc:AlternateContent xmlns:mc="http://schemas.openxmlformats.org/markup-compatibility/2006">
              <mc:Choice xmlns:v="urn:schemas-microsoft-com:vml" Requires="v">
                <p:oleObj spid="_x0000_s1031" name="Acrobat Document" r:id="rId3" imgW="5829103" imgH="7543564" progId="AcroExch.Document.7">
                  <p:embed/>
                </p:oleObj>
              </mc:Choice>
              <mc:Fallback>
                <p:oleObj name="Acrobat Document" r:id="rId3" imgW="5829103" imgH="7543564" progId="AcroExch.Document.7">
                  <p:embed/>
                  <p:pic>
                    <p:nvPicPr>
                      <p:cNvPr id="0" name=""/>
                      <p:cNvPicPr/>
                      <p:nvPr/>
                    </p:nvPicPr>
                    <p:blipFill>
                      <a:blip r:embed="rId4"/>
                      <a:stretch>
                        <a:fillRect/>
                      </a:stretch>
                    </p:blipFill>
                    <p:spPr>
                      <a:xfrm>
                        <a:off x="381000" y="1626089"/>
                        <a:ext cx="8458200" cy="10946911"/>
                      </a:xfrm>
                      <a:prstGeom prst="rect">
                        <a:avLst/>
                      </a:prstGeom>
                    </p:spPr>
                  </p:pic>
                </p:oleObj>
              </mc:Fallback>
            </mc:AlternateContent>
          </a:graphicData>
        </a:graphic>
      </p:graphicFrame>
      <p:sp>
        <p:nvSpPr>
          <p:cNvPr id="6" name="Rectangle 5"/>
          <p:cNvSpPr/>
          <p:nvPr/>
        </p:nvSpPr>
        <p:spPr>
          <a:xfrm>
            <a:off x="3124200" y="1981200"/>
            <a:ext cx="10668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88052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latin typeface="Tempus Sans ITC" pitchFamily="82" charset="0"/>
              </a:rPr>
              <a:t>ART	</a:t>
            </a:r>
            <a:endParaRPr lang="en-US" sz="9600" dirty="0">
              <a:latin typeface="Tempus Sans ITC" pitchFamily="82" charset="0"/>
            </a:endParaRPr>
          </a:p>
        </p:txBody>
      </p:sp>
      <p:sp>
        <p:nvSpPr>
          <p:cNvPr id="3" name="Content Placeholder 2"/>
          <p:cNvSpPr>
            <a:spLocks noGrp="1"/>
          </p:cNvSpPr>
          <p:nvPr>
            <p:ph sz="quarter" idx="13"/>
          </p:nvPr>
        </p:nvSpPr>
        <p:spPr/>
        <p:txBody>
          <a:bodyPr/>
          <a:lstStyle/>
          <a:p>
            <a:pPr marL="0" indent="0">
              <a:buNone/>
            </a:pPr>
            <a:r>
              <a:rPr lang="en-US" sz="2800" dirty="0" smtClean="0">
                <a:latin typeface="Tempus Sans ITC" pitchFamily="82" charset="0"/>
              </a:rPr>
              <a:t>ABOUT ME</a:t>
            </a:r>
          </a:p>
          <a:p>
            <a:r>
              <a:rPr lang="en-US" sz="2800" dirty="0" smtClean="0">
                <a:latin typeface="Tempus Sans ITC" pitchFamily="82" charset="0"/>
              </a:rPr>
              <a:t>23</a:t>
            </a:r>
            <a:r>
              <a:rPr lang="en-US" sz="2800" baseline="30000" dirty="0">
                <a:latin typeface="Tempus Sans ITC" pitchFamily="82" charset="0"/>
              </a:rPr>
              <a:t>r</a:t>
            </a:r>
            <a:r>
              <a:rPr lang="en-US" sz="2800" baseline="30000" dirty="0" smtClean="0">
                <a:latin typeface="Tempus Sans ITC" pitchFamily="82" charset="0"/>
              </a:rPr>
              <a:t>d</a:t>
            </a:r>
            <a:r>
              <a:rPr lang="en-US" sz="2800" dirty="0" smtClean="0">
                <a:latin typeface="Tempus Sans ITC" pitchFamily="82" charset="0"/>
              </a:rPr>
              <a:t> year  teaching Art in </a:t>
            </a:r>
            <a:r>
              <a:rPr lang="en-US" sz="2800" dirty="0" err="1" smtClean="0">
                <a:latin typeface="Tempus Sans ITC" pitchFamily="82" charset="0"/>
              </a:rPr>
              <a:t>Jeffco</a:t>
            </a:r>
            <a:endParaRPr lang="en-US" sz="2800" dirty="0" smtClean="0">
              <a:latin typeface="Tempus Sans ITC" pitchFamily="82" charset="0"/>
            </a:endParaRPr>
          </a:p>
          <a:p>
            <a:r>
              <a:rPr lang="en-US" sz="2800" dirty="0">
                <a:latin typeface="Tempus Sans ITC" pitchFamily="82" charset="0"/>
              </a:rPr>
              <a:t>9</a:t>
            </a:r>
            <a:r>
              <a:rPr lang="en-US" sz="2800" baseline="30000" dirty="0" smtClean="0">
                <a:latin typeface="Tempus Sans ITC" pitchFamily="82" charset="0"/>
              </a:rPr>
              <a:t>th</a:t>
            </a:r>
            <a:r>
              <a:rPr lang="en-US" sz="2800" dirty="0" smtClean="0">
                <a:latin typeface="Tempus Sans ITC" pitchFamily="82" charset="0"/>
              </a:rPr>
              <a:t> year here at Rooney Ranch!!!</a:t>
            </a:r>
          </a:p>
          <a:p>
            <a:r>
              <a:rPr lang="en-US" sz="2800" dirty="0" smtClean="0">
                <a:latin typeface="Tempus Sans ITC" pitchFamily="82" charset="0"/>
              </a:rPr>
              <a:t>BFA in Painting and Drawing </a:t>
            </a:r>
          </a:p>
          <a:p>
            <a:r>
              <a:rPr lang="en-US" sz="2800" dirty="0" smtClean="0">
                <a:latin typeface="Tempus Sans ITC" pitchFamily="82" charset="0"/>
              </a:rPr>
              <a:t>My wife works for </a:t>
            </a:r>
            <a:r>
              <a:rPr lang="en-US" sz="2800" dirty="0" err="1" smtClean="0">
                <a:latin typeface="Tempus Sans ITC" pitchFamily="82" charset="0"/>
              </a:rPr>
              <a:t>Jeffco</a:t>
            </a:r>
            <a:r>
              <a:rPr lang="en-US" sz="2800" dirty="0" smtClean="0">
                <a:latin typeface="Tempus Sans ITC" pitchFamily="82" charset="0"/>
              </a:rPr>
              <a:t> and I have 2 daughters in </a:t>
            </a:r>
            <a:r>
              <a:rPr lang="en-US" sz="2800" dirty="0" err="1" smtClean="0">
                <a:latin typeface="Tempus Sans ITC" pitchFamily="82" charset="0"/>
              </a:rPr>
              <a:t>Jeffco</a:t>
            </a:r>
            <a:r>
              <a:rPr lang="en-US" sz="2800" dirty="0" smtClean="0">
                <a:latin typeface="Tempus Sans ITC" pitchFamily="82" charset="0"/>
              </a:rPr>
              <a:t> schools.  9</a:t>
            </a:r>
            <a:r>
              <a:rPr lang="en-US" sz="2800" baseline="30000" dirty="0" smtClean="0">
                <a:latin typeface="Tempus Sans ITC" pitchFamily="82" charset="0"/>
              </a:rPr>
              <a:t>th</a:t>
            </a:r>
            <a:r>
              <a:rPr lang="en-US" sz="2800" dirty="0" smtClean="0">
                <a:latin typeface="Tempus Sans ITC" pitchFamily="82" charset="0"/>
              </a:rPr>
              <a:t> and 11</a:t>
            </a:r>
            <a:r>
              <a:rPr lang="en-US" sz="2800" baseline="30000" dirty="0" smtClean="0">
                <a:latin typeface="Tempus Sans ITC" pitchFamily="82" charset="0"/>
              </a:rPr>
              <a:t>th</a:t>
            </a:r>
            <a:r>
              <a:rPr lang="en-US" sz="2800" dirty="0" smtClean="0">
                <a:latin typeface="Tempus Sans ITC" pitchFamily="82" charset="0"/>
              </a:rPr>
              <a:t> Grade</a:t>
            </a:r>
          </a:p>
          <a:p>
            <a:endParaRPr lang="en-US" dirty="0"/>
          </a:p>
        </p:txBody>
      </p:sp>
    </p:spTree>
    <p:extLst>
      <p:ext uri="{BB962C8B-B14F-4D97-AF65-F5344CB8AC3E}">
        <p14:creationId xmlns:p14="http://schemas.microsoft.com/office/powerpoint/2010/main" val="1781782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empus Sans ITC" pitchFamily="82" charset="0"/>
              </a:rPr>
              <a:t>What we do in art?</a:t>
            </a:r>
            <a:endParaRPr lang="en-US" dirty="0">
              <a:latin typeface="Tempus Sans ITC" pitchFamily="82" charset="0"/>
            </a:endParaRPr>
          </a:p>
        </p:txBody>
      </p:sp>
      <p:sp>
        <p:nvSpPr>
          <p:cNvPr id="3" name="Content Placeholder 2"/>
          <p:cNvSpPr>
            <a:spLocks noGrp="1"/>
          </p:cNvSpPr>
          <p:nvPr>
            <p:ph sz="quarter" idx="13"/>
          </p:nvPr>
        </p:nvSpPr>
        <p:spPr/>
        <p:txBody>
          <a:bodyPr>
            <a:normAutofit lnSpcReduction="10000"/>
          </a:bodyPr>
          <a:lstStyle/>
          <a:p>
            <a:r>
              <a:rPr lang="en-US" sz="2400" dirty="0" smtClean="0">
                <a:latin typeface="Tempus Sans ITC" pitchFamily="82" charset="0"/>
              </a:rPr>
              <a:t>Curriculum</a:t>
            </a:r>
          </a:p>
          <a:p>
            <a:r>
              <a:rPr lang="en-US" sz="2400" dirty="0" smtClean="0">
                <a:latin typeface="Tempus Sans ITC" pitchFamily="82" charset="0"/>
              </a:rPr>
              <a:t>Draw</a:t>
            </a:r>
          </a:p>
          <a:p>
            <a:r>
              <a:rPr lang="en-US" sz="2400" dirty="0" smtClean="0">
                <a:latin typeface="Tempus Sans ITC" pitchFamily="82" charset="0"/>
              </a:rPr>
              <a:t>Paint</a:t>
            </a:r>
          </a:p>
          <a:p>
            <a:r>
              <a:rPr lang="en-US" sz="2400" dirty="0" smtClean="0">
                <a:latin typeface="Tempus Sans ITC" pitchFamily="82" charset="0"/>
              </a:rPr>
              <a:t>Clay or sculpture</a:t>
            </a:r>
          </a:p>
          <a:p>
            <a:r>
              <a:rPr lang="en-US" sz="2400" dirty="0" smtClean="0">
                <a:latin typeface="Tempus Sans ITC" pitchFamily="82" charset="0"/>
              </a:rPr>
              <a:t>Weaving</a:t>
            </a:r>
          </a:p>
          <a:p>
            <a:r>
              <a:rPr lang="en-US" sz="2400" dirty="0" smtClean="0">
                <a:latin typeface="Tempus Sans ITC" pitchFamily="82" charset="0"/>
              </a:rPr>
              <a:t>Mixed media</a:t>
            </a:r>
          </a:p>
          <a:p>
            <a:endParaRPr lang="en-US" sz="2400" dirty="0" smtClean="0">
              <a:latin typeface="Tempus Sans ITC" pitchFamily="82" charset="0"/>
            </a:endParaRPr>
          </a:p>
          <a:p>
            <a:r>
              <a:rPr lang="en-US" sz="2400" dirty="0" smtClean="0">
                <a:latin typeface="Tempus Sans ITC" pitchFamily="82" charset="0"/>
              </a:rPr>
              <a:t>Invent – explore – try new ideas and problem solve</a:t>
            </a:r>
          </a:p>
          <a:p>
            <a:endParaRPr lang="en-US" dirty="0"/>
          </a:p>
        </p:txBody>
      </p:sp>
    </p:spTree>
    <p:extLst>
      <p:ext uri="{BB962C8B-B14F-4D97-AF65-F5344CB8AC3E}">
        <p14:creationId xmlns:p14="http://schemas.microsoft.com/office/powerpoint/2010/main" val="347291758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04800" y="304800"/>
            <a:ext cx="8534400" cy="5943600"/>
          </a:xfrm>
        </p:spPr>
      </p:pic>
    </p:spTree>
    <p:extLst>
      <p:ext uri="{BB962C8B-B14F-4D97-AF65-F5344CB8AC3E}">
        <p14:creationId xmlns:p14="http://schemas.microsoft.com/office/powerpoint/2010/main" val="206370013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empus Sans ITC" pitchFamily="82" charset="0"/>
              </a:rPr>
              <a:t>How I grade</a:t>
            </a:r>
            <a:endParaRPr lang="en-US" sz="4000" dirty="0">
              <a:latin typeface="Tempus Sans ITC" pitchFamily="82" charset="0"/>
            </a:endParaRPr>
          </a:p>
        </p:txBody>
      </p:sp>
      <p:sp>
        <p:nvSpPr>
          <p:cNvPr id="3" name="Content Placeholder 2"/>
          <p:cNvSpPr>
            <a:spLocks noGrp="1"/>
          </p:cNvSpPr>
          <p:nvPr>
            <p:ph sz="quarter" idx="13"/>
          </p:nvPr>
        </p:nvSpPr>
        <p:spPr/>
        <p:txBody>
          <a:bodyPr>
            <a:normAutofit/>
          </a:bodyPr>
          <a:lstStyle/>
          <a:p>
            <a:pPr marL="0" indent="0">
              <a:buNone/>
            </a:pPr>
            <a:r>
              <a:rPr lang="en-US" sz="4400" dirty="0" smtClean="0">
                <a:latin typeface="Tempus Sans ITC" pitchFamily="82" charset="0"/>
                <a:hlinkClick r:id="rId2"/>
              </a:rPr>
              <a:t>Standards Grading</a:t>
            </a:r>
            <a:endParaRPr lang="en-US" sz="4400" dirty="0" smtClean="0">
              <a:latin typeface="Tempus Sans ITC" pitchFamily="82" charset="0"/>
            </a:endParaRPr>
          </a:p>
          <a:p>
            <a:pPr marL="0" indent="0">
              <a:buNone/>
            </a:pPr>
            <a:endParaRPr lang="en-US" sz="4400" dirty="0">
              <a:latin typeface="Tempus Sans ITC" pitchFamily="82" charset="0"/>
            </a:endParaRPr>
          </a:p>
          <a:p>
            <a:pPr marL="0" indent="0">
              <a:buNone/>
            </a:pPr>
            <a:r>
              <a:rPr lang="en-US" sz="4400" dirty="0" smtClean="0">
                <a:latin typeface="Tempus Sans ITC" pitchFamily="82" charset="0"/>
              </a:rPr>
              <a:t>Participation + Effort = Success</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411859779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empus Sans ITC" pitchFamily="82" charset="0"/>
              </a:rPr>
              <a:t>Art – Standards grading Rubric</a:t>
            </a:r>
            <a:endParaRPr lang="en-US" dirty="0">
              <a:latin typeface="Tempus Sans ITC" pitchFamily="82" charset="0"/>
            </a:endParaRPr>
          </a:p>
        </p:txBody>
      </p:sp>
      <p:sp>
        <p:nvSpPr>
          <p:cNvPr id="3" name="Content Placeholder 2"/>
          <p:cNvSpPr>
            <a:spLocks noGrp="1"/>
          </p:cNvSpPr>
          <p:nvPr>
            <p:ph sz="quarter" idx="13"/>
          </p:nvPr>
        </p:nvSpPr>
        <p:spPr/>
        <p:txBody>
          <a:bodyPr/>
          <a:lstStyle/>
          <a:p>
            <a:pPr marL="0" indent="0">
              <a:buNone/>
            </a:pPr>
            <a:r>
              <a:rPr lang="en-US" dirty="0" smtClean="0"/>
              <a:t>Grading Policy:</a:t>
            </a:r>
          </a:p>
          <a:p>
            <a:pPr marL="0" indent="0">
              <a:buNone/>
            </a:pPr>
            <a:r>
              <a:rPr lang="en-US" dirty="0"/>
              <a:t>	</a:t>
            </a:r>
            <a:r>
              <a:rPr lang="en-US" dirty="0" smtClean="0"/>
              <a:t>Work is graded with a rubric based on the content standards for Visual Arts.  </a:t>
            </a:r>
          </a:p>
          <a:p>
            <a:pPr marL="0" indent="0">
              <a:buNone/>
            </a:pPr>
            <a:endParaRPr lang="en-US" dirty="0" smtClean="0"/>
          </a:p>
          <a:p>
            <a:pPr marL="0" indent="0">
              <a:buNone/>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1433947334"/>
              </p:ext>
            </p:extLst>
          </p:nvPr>
        </p:nvGraphicFramePr>
        <p:xfrm>
          <a:off x="609600" y="1447800"/>
          <a:ext cx="8000999" cy="5012490"/>
        </p:xfrm>
        <a:graphic>
          <a:graphicData uri="http://schemas.openxmlformats.org/drawingml/2006/table">
            <a:tbl>
              <a:tblPr firstRow="1" firstCol="1" bandRow="1">
                <a:tableStyleId>{5C22544A-7EE6-4342-B048-85BDC9FD1C3A}</a:tableStyleId>
              </a:tblPr>
              <a:tblGrid>
                <a:gridCol w="847306"/>
                <a:gridCol w="1577796"/>
                <a:gridCol w="1576197"/>
                <a:gridCol w="1576197"/>
                <a:gridCol w="1576197"/>
                <a:gridCol w="847306"/>
              </a:tblGrid>
              <a:tr h="337946">
                <a:tc gridSpan="6">
                  <a:txBody>
                    <a:bodyPr/>
                    <a:lstStyle/>
                    <a:p>
                      <a:pPr marL="0" marR="0">
                        <a:lnSpc>
                          <a:spcPct val="115000"/>
                        </a:lnSpc>
                        <a:spcBef>
                          <a:spcPts val="0"/>
                        </a:spcBef>
                        <a:spcAft>
                          <a:spcPts val="0"/>
                        </a:spcAft>
                      </a:pPr>
                      <a:r>
                        <a:rPr lang="en-US" sz="1200" dirty="0">
                          <a:effectLst/>
                        </a:rPr>
                        <a:t>Self Portraits- 2nd Grade</a:t>
                      </a:r>
                      <a:endParaRPr lang="en-US" sz="1000" dirty="0">
                        <a:effectLst/>
                        <a:latin typeface="Calibri"/>
                        <a:ea typeface="Calibri"/>
                        <a:cs typeface="Times New Roman"/>
                      </a:endParaRPr>
                    </a:p>
                  </a:txBody>
                  <a:tcPr marL="41164" marR="0" marT="65862"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0812">
                <a:tc>
                  <a:txBody>
                    <a:bodyPr/>
                    <a:lstStyle/>
                    <a:p>
                      <a:pPr marL="0" marR="0">
                        <a:lnSpc>
                          <a:spcPts val="960"/>
                        </a:lnSpc>
                        <a:spcBef>
                          <a:spcPts val="0"/>
                        </a:spcBef>
                        <a:spcAft>
                          <a:spcPts val="0"/>
                        </a:spcAft>
                      </a:pPr>
                      <a:r>
                        <a:rPr lang="en-US" sz="700">
                          <a:effectLst/>
                        </a:rPr>
                        <a:t> </a:t>
                      </a:r>
                      <a:endParaRPr lang="en-US" sz="1000">
                        <a:effectLst/>
                        <a:latin typeface="Calibri"/>
                        <a:ea typeface="Calibri"/>
                        <a:cs typeface="Times New Roman"/>
                      </a:endParaRPr>
                    </a:p>
                  </a:txBody>
                  <a:tcPr marL="41164" marR="0" marT="0" marB="0" anchor="ctr"/>
                </a:tc>
                <a:tc>
                  <a:txBody>
                    <a:bodyPr/>
                    <a:lstStyle/>
                    <a:p>
                      <a:pPr marL="0" marR="0">
                        <a:lnSpc>
                          <a:spcPts val="960"/>
                        </a:lnSpc>
                        <a:spcBef>
                          <a:spcPts val="0"/>
                        </a:spcBef>
                        <a:spcAft>
                          <a:spcPts val="0"/>
                        </a:spcAft>
                      </a:pPr>
                      <a:r>
                        <a:rPr lang="en-US" sz="700">
                          <a:effectLst/>
                        </a:rPr>
                        <a:t/>
                      </a:r>
                      <a:br>
                        <a:rPr lang="en-US" sz="700">
                          <a:effectLst/>
                        </a:rPr>
                      </a:br>
                      <a:r>
                        <a:rPr lang="en-US" sz="700">
                          <a:effectLst/>
                        </a:rPr>
                        <a:t>4 pts</a:t>
                      </a:r>
                      <a:endParaRPr lang="en-US" sz="1000">
                        <a:effectLst/>
                        <a:latin typeface="Calibri"/>
                        <a:ea typeface="Calibri"/>
                        <a:cs typeface="Times New Roman"/>
                      </a:endParaRPr>
                    </a:p>
                  </a:txBody>
                  <a:tcPr marL="41164" marR="0" marT="0" marB="0" anchor="ctr"/>
                </a:tc>
                <a:tc>
                  <a:txBody>
                    <a:bodyPr/>
                    <a:lstStyle/>
                    <a:p>
                      <a:pPr marL="0" marR="0">
                        <a:lnSpc>
                          <a:spcPts val="960"/>
                        </a:lnSpc>
                        <a:spcBef>
                          <a:spcPts val="0"/>
                        </a:spcBef>
                        <a:spcAft>
                          <a:spcPts val="0"/>
                        </a:spcAft>
                      </a:pPr>
                      <a:r>
                        <a:rPr lang="en-US" sz="700">
                          <a:effectLst/>
                        </a:rPr>
                        <a:t/>
                      </a:r>
                      <a:br>
                        <a:rPr lang="en-US" sz="700">
                          <a:effectLst/>
                        </a:rPr>
                      </a:br>
                      <a:r>
                        <a:rPr lang="en-US" sz="700">
                          <a:effectLst/>
                        </a:rPr>
                        <a:t>3 pts</a:t>
                      </a:r>
                      <a:endParaRPr lang="en-US" sz="1000">
                        <a:effectLst/>
                        <a:latin typeface="Calibri"/>
                        <a:ea typeface="Calibri"/>
                        <a:cs typeface="Times New Roman"/>
                      </a:endParaRPr>
                    </a:p>
                  </a:txBody>
                  <a:tcPr marL="41164" marR="0" marT="0" marB="0" anchor="ctr"/>
                </a:tc>
                <a:tc>
                  <a:txBody>
                    <a:bodyPr/>
                    <a:lstStyle/>
                    <a:p>
                      <a:pPr marL="0" marR="0">
                        <a:lnSpc>
                          <a:spcPts val="960"/>
                        </a:lnSpc>
                        <a:spcBef>
                          <a:spcPts val="0"/>
                        </a:spcBef>
                        <a:spcAft>
                          <a:spcPts val="0"/>
                        </a:spcAft>
                      </a:pPr>
                      <a:r>
                        <a:rPr lang="en-US" sz="700">
                          <a:effectLst/>
                        </a:rPr>
                        <a:t/>
                      </a:r>
                      <a:br>
                        <a:rPr lang="en-US" sz="700">
                          <a:effectLst/>
                        </a:rPr>
                      </a:br>
                      <a:r>
                        <a:rPr lang="en-US" sz="700">
                          <a:effectLst/>
                        </a:rPr>
                        <a:t>2 pts</a:t>
                      </a:r>
                      <a:endParaRPr lang="en-US" sz="1000">
                        <a:effectLst/>
                        <a:latin typeface="Calibri"/>
                        <a:ea typeface="Calibri"/>
                        <a:cs typeface="Times New Roman"/>
                      </a:endParaRPr>
                    </a:p>
                  </a:txBody>
                  <a:tcPr marL="41164" marR="0" marT="0" marB="0" anchor="ctr"/>
                </a:tc>
                <a:tc>
                  <a:txBody>
                    <a:bodyPr/>
                    <a:lstStyle/>
                    <a:p>
                      <a:pPr marL="0" marR="0">
                        <a:lnSpc>
                          <a:spcPts val="960"/>
                        </a:lnSpc>
                        <a:spcBef>
                          <a:spcPts val="0"/>
                        </a:spcBef>
                        <a:spcAft>
                          <a:spcPts val="0"/>
                        </a:spcAft>
                      </a:pPr>
                      <a:r>
                        <a:rPr lang="en-US" sz="700">
                          <a:effectLst/>
                        </a:rPr>
                        <a:t/>
                      </a:r>
                      <a:br>
                        <a:rPr lang="en-US" sz="700">
                          <a:effectLst/>
                        </a:rPr>
                      </a:br>
                      <a:r>
                        <a:rPr lang="en-US" sz="700">
                          <a:effectLst/>
                        </a:rPr>
                        <a:t>1 pts</a:t>
                      </a:r>
                      <a:endParaRPr lang="en-US" sz="1000">
                        <a:effectLst/>
                        <a:latin typeface="Calibri"/>
                        <a:ea typeface="Calibri"/>
                        <a:cs typeface="Times New Roman"/>
                      </a:endParaRPr>
                    </a:p>
                  </a:txBody>
                  <a:tcPr marL="41164" marR="0" marT="0" marB="0" anchor="ctr"/>
                </a:tc>
                <a:tc>
                  <a:txBody>
                    <a:bodyPr/>
                    <a:lstStyle/>
                    <a:p>
                      <a:pPr>
                        <a:lnSpc>
                          <a:spcPct val="115000"/>
                        </a:lnSpc>
                      </a:pPr>
                      <a:endParaRPr lang="en-US" sz="1000">
                        <a:effectLst/>
                        <a:latin typeface="Calibri"/>
                      </a:endParaRPr>
                    </a:p>
                  </a:txBody>
                  <a:tcPr marL="41164" marR="0" marT="0" marB="0" anchor="ctr"/>
                </a:tc>
              </a:tr>
              <a:tr h="1401745">
                <a:tc>
                  <a:txBody>
                    <a:bodyPr/>
                    <a:lstStyle/>
                    <a:p>
                      <a:pPr marL="0" marR="0">
                        <a:lnSpc>
                          <a:spcPts val="960"/>
                        </a:lnSpc>
                        <a:spcBef>
                          <a:spcPts val="0"/>
                        </a:spcBef>
                        <a:spcAft>
                          <a:spcPts val="0"/>
                        </a:spcAft>
                      </a:pPr>
                      <a:r>
                        <a:rPr lang="en-US" sz="700">
                          <a:effectLst/>
                        </a:rPr>
                        <a:t>Use of line and shape for features </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4</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Portrait is VERY carefully drawn; ALL features (eyes, nose, mouth, eyebrows, hair, ears, neck and shoulders) drawn in correct proportion.  Features placed correctly.  Expression is evident in portrait.</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3</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Portrait is carefully drawn, has all features (eyes, nose, mouth, eyebrows, hair, ears, neck and shoulders) in correct proportion. Features placed correctly. Expression evident in portrait.</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2</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Portrait lacks some features (eyes, nose, mouth, eyebrows, hair, or ears), or features are drawn out of proportion. Neck and shoulders are not included or drawn sloppily. Cartoonish, expression is not evident.</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1</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Much detail is missing. Features not easily recognizable or are ramdomly placed. Cartoonish, expression is not evident.</a:t>
                      </a:r>
                      <a:endParaRPr lang="en-US" sz="1000">
                        <a:effectLst/>
                        <a:latin typeface="Calibri"/>
                        <a:ea typeface="Calibri"/>
                        <a:cs typeface="Times New Roman"/>
                      </a:endParaRPr>
                    </a:p>
                  </a:txBody>
                  <a:tcPr marL="49396" marR="49396" marT="49396" marB="49396"/>
                </a:tc>
                <a:tc>
                  <a:txBody>
                    <a:bodyPr/>
                    <a:lstStyle/>
                    <a:p>
                      <a:pPr>
                        <a:lnSpc>
                          <a:spcPct val="115000"/>
                        </a:lnSpc>
                      </a:pPr>
                      <a:endParaRPr lang="en-US" sz="1000">
                        <a:effectLst/>
                        <a:latin typeface="Calibri"/>
                      </a:endParaRPr>
                    </a:p>
                  </a:txBody>
                  <a:tcPr marL="0" marR="0" marT="0" marB="0" anchor="ctr"/>
                </a:tc>
              </a:tr>
              <a:tr h="1090933">
                <a:tc>
                  <a:txBody>
                    <a:bodyPr/>
                    <a:lstStyle/>
                    <a:p>
                      <a:pPr marL="0" marR="0">
                        <a:lnSpc>
                          <a:spcPts val="960"/>
                        </a:lnSpc>
                        <a:spcBef>
                          <a:spcPts val="0"/>
                        </a:spcBef>
                        <a:spcAft>
                          <a:spcPts val="0"/>
                        </a:spcAft>
                      </a:pPr>
                      <a:r>
                        <a:rPr lang="en-US" sz="700">
                          <a:effectLst/>
                        </a:rPr>
                        <a:t>Use of space  </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4</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DRAWN WITH CARE.</a:t>
                      </a:r>
                      <a:br>
                        <a:rPr lang="en-US" sz="700">
                          <a:effectLst/>
                        </a:rPr>
                      </a:br>
                      <a:r>
                        <a:rPr lang="en-US" sz="700">
                          <a:effectLst/>
                        </a:rPr>
                        <a:t>Space is allowed for a completed head and background. </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dirty="0">
                          <a:effectLst/>
                        </a:rPr>
                        <a:t>3</a:t>
                      </a:r>
                      <a:endParaRPr lang="en-US" sz="1000" dirty="0">
                        <a:effectLst/>
                      </a:endParaRPr>
                    </a:p>
                    <a:p>
                      <a:pPr marL="0" marR="0">
                        <a:lnSpc>
                          <a:spcPts val="960"/>
                        </a:lnSpc>
                        <a:spcBef>
                          <a:spcPts val="0"/>
                        </a:spcBef>
                        <a:spcAft>
                          <a:spcPts val="0"/>
                        </a:spcAft>
                      </a:pPr>
                      <a:r>
                        <a:rPr lang="en-US" sz="700" dirty="0">
                          <a:effectLst/>
                        </a:rPr>
                        <a:t/>
                      </a:r>
                      <a:br>
                        <a:rPr lang="en-US" sz="700" dirty="0">
                          <a:effectLst/>
                        </a:rPr>
                      </a:br>
                      <a:r>
                        <a:rPr lang="en-US" sz="700" dirty="0">
                          <a:effectLst/>
                        </a:rPr>
                        <a:t>Student draws an appropriate closed shape to contain features and allows for a background. </a:t>
                      </a:r>
                      <a:endParaRPr lang="en-US" sz="1000" dirty="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2</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Head is too small (takes up less than half the paper). Shape is not enclosed and neck and shoulders are missing or not evident.</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1</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Unfinished or unsatisfactory. Most of the features are unrecognizable. </a:t>
                      </a:r>
                      <a:endParaRPr lang="en-US" sz="1000">
                        <a:effectLst/>
                        <a:latin typeface="Calibri"/>
                        <a:ea typeface="Calibri"/>
                        <a:cs typeface="Times New Roman"/>
                      </a:endParaRPr>
                    </a:p>
                  </a:txBody>
                  <a:tcPr marL="49396" marR="49396" marT="49396" marB="49396"/>
                </a:tc>
                <a:tc>
                  <a:txBody>
                    <a:bodyPr/>
                    <a:lstStyle/>
                    <a:p>
                      <a:pPr>
                        <a:lnSpc>
                          <a:spcPct val="115000"/>
                        </a:lnSpc>
                      </a:pPr>
                      <a:endParaRPr lang="en-US" sz="1000">
                        <a:effectLst/>
                        <a:latin typeface="Calibri"/>
                      </a:endParaRPr>
                    </a:p>
                  </a:txBody>
                  <a:tcPr marL="0" marR="0" marT="0" marB="0" anchor="ctr"/>
                </a:tc>
              </a:tr>
              <a:tr h="935527">
                <a:tc>
                  <a:txBody>
                    <a:bodyPr/>
                    <a:lstStyle/>
                    <a:p>
                      <a:pPr marL="0" marR="0">
                        <a:lnSpc>
                          <a:spcPts val="960"/>
                        </a:lnSpc>
                        <a:spcBef>
                          <a:spcPts val="0"/>
                        </a:spcBef>
                        <a:spcAft>
                          <a:spcPts val="0"/>
                        </a:spcAft>
                      </a:pPr>
                      <a:r>
                        <a:rPr lang="en-US" sz="700">
                          <a:effectLst/>
                        </a:rPr>
                        <a:t>Background</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4</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Background is well-developed with relationship of parts to the whole. </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3</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Background space is evident but not fully developed. More than one color, line and or shape used in background.  </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2</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Non-representational marks are visible in background.  Solid one color background</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1</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Unfinished or unsatisfactory.No background is evident. </a:t>
                      </a:r>
                      <a:endParaRPr lang="en-US" sz="1000">
                        <a:effectLst/>
                        <a:latin typeface="Calibri"/>
                        <a:ea typeface="Calibri"/>
                        <a:cs typeface="Times New Roman"/>
                      </a:endParaRPr>
                    </a:p>
                  </a:txBody>
                  <a:tcPr marL="49396" marR="49396" marT="49396" marB="49396"/>
                </a:tc>
                <a:tc>
                  <a:txBody>
                    <a:bodyPr/>
                    <a:lstStyle/>
                    <a:p>
                      <a:pPr>
                        <a:lnSpc>
                          <a:spcPct val="115000"/>
                        </a:lnSpc>
                      </a:pPr>
                      <a:endParaRPr lang="en-US" sz="1000">
                        <a:effectLst/>
                        <a:latin typeface="Calibri"/>
                      </a:endParaRPr>
                    </a:p>
                  </a:txBody>
                  <a:tcPr marL="0" marR="0" marT="0" marB="0" anchor="ctr"/>
                </a:tc>
              </a:tr>
              <a:tr h="935527">
                <a:tc>
                  <a:txBody>
                    <a:bodyPr/>
                    <a:lstStyle/>
                    <a:p>
                      <a:pPr marL="0" marR="0">
                        <a:lnSpc>
                          <a:spcPts val="960"/>
                        </a:lnSpc>
                        <a:spcBef>
                          <a:spcPts val="0"/>
                        </a:spcBef>
                        <a:spcAft>
                          <a:spcPts val="0"/>
                        </a:spcAft>
                      </a:pPr>
                      <a:r>
                        <a:rPr lang="en-US" sz="700">
                          <a:effectLst/>
                        </a:rPr>
                        <a:t>Craftsmanship </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4</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The materials are used VERY skillfully and shows excellent technique. </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3</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Student uses the materials appropriately and shows good technique. </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2</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Use of materials and technique is basic. </a:t>
                      </a:r>
                      <a:endParaRPr lang="en-US" sz="1000">
                        <a:effectLst/>
                        <a:latin typeface="Calibri"/>
                        <a:ea typeface="Calibri"/>
                        <a:cs typeface="Times New Roman"/>
                      </a:endParaRPr>
                    </a:p>
                  </a:txBody>
                  <a:tcPr marL="49396" marR="49396" marT="49396" marB="49396"/>
                </a:tc>
                <a:tc>
                  <a:txBody>
                    <a:bodyPr/>
                    <a:lstStyle/>
                    <a:p>
                      <a:pPr marL="0" marR="0" algn="ctr">
                        <a:lnSpc>
                          <a:spcPct val="115000"/>
                        </a:lnSpc>
                        <a:spcBef>
                          <a:spcPts val="0"/>
                        </a:spcBef>
                        <a:spcAft>
                          <a:spcPts val="0"/>
                        </a:spcAft>
                      </a:pPr>
                      <a:r>
                        <a:rPr lang="en-US" sz="900">
                          <a:effectLst/>
                        </a:rPr>
                        <a:t>1</a:t>
                      </a:r>
                      <a:endParaRPr lang="en-US" sz="1000">
                        <a:effectLst/>
                      </a:endParaRPr>
                    </a:p>
                    <a:p>
                      <a:pPr marL="0" marR="0">
                        <a:lnSpc>
                          <a:spcPts val="960"/>
                        </a:lnSpc>
                        <a:spcBef>
                          <a:spcPts val="0"/>
                        </a:spcBef>
                        <a:spcAft>
                          <a:spcPts val="0"/>
                        </a:spcAft>
                      </a:pPr>
                      <a:r>
                        <a:rPr lang="en-US" sz="700">
                          <a:effectLst/>
                        </a:rPr>
                        <a:t/>
                      </a:r>
                      <a:br>
                        <a:rPr lang="en-US" sz="700">
                          <a:effectLst/>
                        </a:rPr>
                      </a:br>
                      <a:r>
                        <a:rPr lang="en-US" sz="700">
                          <a:effectLst/>
                        </a:rPr>
                        <a:t>Materials and technique incorrectly used. </a:t>
                      </a:r>
                      <a:endParaRPr lang="en-US" sz="1000">
                        <a:effectLst/>
                        <a:latin typeface="Calibri"/>
                        <a:ea typeface="Calibri"/>
                        <a:cs typeface="Times New Roman"/>
                      </a:endParaRPr>
                    </a:p>
                  </a:txBody>
                  <a:tcPr marL="49396" marR="49396" marT="49396" marB="49396"/>
                </a:tc>
                <a:tc>
                  <a:txBody>
                    <a:bodyPr/>
                    <a:lstStyle/>
                    <a:p>
                      <a:pPr>
                        <a:lnSpc>
                          <a:spcPct val="115000"/>
                        </a:lnSpc>
                      </a:pPr>
                      <a:endParaRPr lang="en-US" sz="1000" dirty="0">
                        <a:effectLst/>
                        <a:latin typeface="Calibri"/>
                      </a:endParaRPr>
                    </a:p>
                  </a:txBody>
                  <a:tcPr marL="0" marR="0" marT="0" marB="0" anchor="ctr"/>
                </a:tc>
              </a:tr>
            </a:tbl>
          </a:graphicData>
        </a:graphic>
      </p:graphicFrame>
    </p:spTree>
    <p:extLst>
      <p:ext uri="{BB962C8B-B14F-4D97-AF65-F5344CB8AC3E}">
        <p14:creationId xmlns:p14="http://schemas.microsoft.com/office/powerpoint/2010/main" val="35484930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762000"/>
          </a:xfrm>
        </p:spPr>
        <p:txBody>
          <a:bodyPr/>
          <a:lstStyle/>
          <a:p>
            <a:r>
              <a:rPr lang="en-US" sz="8800" dirty="0" smtClean="0">
                <a:latin typeface="Tempus Sans ITC" pitchFamily="82" charset="0"/>
              </a:rPr>
              <a:t>Music</a:t>
            </a:r>
            <a:endParaRPr lang="en-US" sz="8800" dirty="0">
              <a:latin typeface="Tempus Sans ITC" pitchFamily="82" charset="0"/>
            </a:endParaRPr>
          </a:p>
        </p:txBody>
      </p:sp>
      <p:sp>
        <p:nvSpPr>
          <p:cNvPr id="3" name="Content Placeholder 2"/>
          <p:cNvSpPr>
            <a:spLocks noGrp="1"/>
          </p:cNvSpPr>
          <p:nvPr>
            <p:ph sz="quarter" idx="13"/>
          </p:nvPr>
        </p:nvSpPr>
        <p:spPr>
          <a:xfrm>
            <a:off x="609600" y="1219200"/>
            <a:ext cx="7924800" cy="5029200"/>
          </a:xfrm>
        </p:spPr>
        <p:txBody>
          <a:bodyPr>
            <a:normAutofit/>
          </a:bodyPr>
          <a:lstStyle/>
          <a:p>
            <a:pPr marL="0" indent="0">
              <a:buNone/>
            </a:pPr>
            <a:r>
              <a:rPr lang="en-US" sz="3200" dirty="0" smtClean="0">
                <a:latin typeface="Tempus Sans ITC" pitchFamily="82" charset="0"/>
              </a:rPr>
              <a:t>ABOUT ME</a:t>
            </a:r>
          </a:p>
          <a:p>
            <a:r>
              <a:rPr lang="en-US" sz="3200" dirty="0" smtClean="0">
                <a:latin typeface="Tempus Sans ITC" pitchFamily="82" charset="0"/>
              </a:rPr>
              <a:t>6</a:t>
            </a:r>
            <a:r>
              <a:rPr lang="en-US" sz="3200" baseline="30000" dirty="0" smtClean="0">
                <a:latin typeface="Tempus Sans ITC" pitchFamily="82" charset="0"/>
              </a:rPr>
              <a:t>th</a:t>
            </a:r>
            <a:r>
              <a:rPr lang="en-US" sz="3200" dirty="0" smtClean="0">
                <a:latin typeface="Tempus Sans ITC" pitchFamily="82" charset="0"/>
              </a:rPr>
              <a:t> year teaching music (coming to you from Rocky Mountain School of Expeditionary Learning)</a:t>
            </a:r>
          </a:p>
          <a:p>
            <a:r>
              <a:rPr lang="en-US" sz="3200" dirty="0" smtClean="0">
                <a:latin typeface="Tempus Sans ITC" pitchFamily="82" charset="0"/>
              </a:rPr>
              <a:t>1</a:t>
            </a:r>
            <a:r>
              <a:rPr lang="en-US" sz="3200" baseline="30000" dirty="0" smtClean="0">
                <a:latin typeface="Tempus Sans ITC" pitchFamily="82" charset="0"/>
              </a:rPr>
              <a:t>st</a:t>
            </a:r>
            <a:r>
              <a:rPr lang="en-US" sz="3200" dirty="0" smtClean="0">
                <a:latin typeface="Tempus Sans ITC" pitchFamily="82" charset="0"/>
              </a:rPr>
              <a:t> year here at Rooney Ranch and I’m excited to be here!</a:t>
            </a:r>
          </a:p>
          <a:p>
            <a:r>
              <a:rPr lang="en-US" sz="3200" dirty="0" smtClean="0">
                <a:latin typeface="Tempus Sans ITC" pitchFamily="82" charset="0"/>
              </a:rPr>
              <a:t>BA in Music Education and Music Theory, Masters in Curriculum and Instruction</a:t>
            </a:r>
          </a:p>
          <a:p>
            <a:endParaRPr lang="en-US" sz="3200" dirty="0" smtClean="0">
              <a:latin typeface="Tempus Sans ITC" pitchFamily="82" charset="0"/>
            </a:endParaRPr>
          </a:p>
          <a:p>
            <a:endParaRPr lang="en-US" sz="3200" dirty="0" smtClean="0">
              <a:latin typeface="Tempus Sans ITC" pitchFamily="82" charset="0"/>
            </a:endParaRPr>
          </a:p>
          <a:p>
            <a:endParaRPr lang="en-US" sz="3200" dirty="0" smtClean="0">
              <a:latin typeface="Tempus Sans ITC" pitchFamily="82" charset="0"/>
            </a:endParaRPr>
          </a:p>
          <a:p>
            <a:endParaRPr lang="en-US" dirty="0"/>
          </a:p>
        </p:txBody>
      </p:sp>
    </p:spTree>
    <p:extLst>
      <p:ext uri="{BB962C8B-B14F-4D97-AF65-F5344CB8AC3E}">
        <p14:creationId xmlns:p14="http://schemas.microsoft.com/office/powerpoint/2010/main" val="415938823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 in Music</a:t>
            </a:r>
            <a:endParaRPr lang="en-US" dirty="0"/>
          </a:p>
        </p:txBody>
      </p:sp>
      <p:sp>
        <p:nvSpPr>
          <p:cNvPr id="3" name="Content Placeholder 2"/>
          <p:cNvSpPr>
            <a:spLocks noGrp="1"/>
          </p:cNvSpPr>
          <p:nvPr>
            <p:ph sz="quarter" idx="13"/>
          </p:nvPr>
        </p:nvSpPr>
        <p:spPr>
          <a:xfrm>
            <a:off x="609600" y="1600200"/>
            <a:ext cx="7924800" cy="4572000"/>
          </a:xfrm>
        </p:spPr>
        <p:txBody>
          <a:bodyPr>
            <a:normAutofit/>
          </a:bodyPr>
          <a:lstStyle/>
          <a:p>
            <a:r>
              <a:rPr lang="en-US" sz="2400" dirty="0" smtClean="0"/>
              <a:t>Learn About Musical Elements:</a:t>
            </a:r>
          </a:p>
          <a:p>
            <a:pPr lvl="1">
              <a:buFont typeface="Wingdings" pitchFamily="2" charset="2"/>
              <a:buChar char="Ø"/>
            </a:pPr>
            <a:r>
              <a:rPr lang="en-US" sz="2400" dirty="0" smtClean="0"/>
              <a:t>Timbre (all sounds)	Expression (Mood, Style, Color +)</a:t>
            </a:r>
          </a:p>
          <a:p>
            <a:pPr lvl="1">
              <a:buFont typeface="Wingdings" pitchFamily="2" charset="2"/>
              <a:buChar char="Ø"/>
            </a:pPr>
            <a:r>
              <a:rPr lang="en-US" sz="2400" dirty="0" smtClean="0"/>
              <a:t>Tempo (Speed)		Beat (Meter &amp;  Time Signature)</a:t>
            </a:r>
          </a:p>
          <a:p>
            <a:pPr lvl="1">
              <a:buFont typeface="Wingdings" pitchFamily="2" charset="2"/>
              <a:buChar char="Ø"/>
            </a:pPr>
            <a:r>
              <a:rPr lang="en-US" sz="2400" dirty="0" smtClean="0"/>
              <a:t>Rhythm			Form		</a:t>
            </a:r>
            <a:endParaRPr lang="en-US" sz="2400" dirty="0"/>
          </a:p>
          <a:p>
            <a:pPr lvl="1">
              <a:buFont typeface="Wingdings" pitchFamily="2" charset="2"/>
              <a:buChar char="Ø"/>
            </a:pPr>
            <a:r>
              <a:rPr lang="en-US" sz="2400" dirty="0" smtClean="0"/>
              <a:t>Melody			Harmony</a:t>
            </a:r>
          </a:p>
          <a:p>
            <a:pPr marL="457200" lvl="1" indent="0">
              <a:buNone/>
            </a:pPr>
            <a:endParaRPr lang="en-US" sz="2400" dirty="0" smtClean="0"/>
          </a:p>
          <a:p>
            <a:r>
              <a:rPr lang="en-US" sz="2400" dirty="0" smtClean="0"/>
              <a:t>Listen, Evaluate, &amp; Analyze Music</a:t>
            </a:r>
          </a:p>
          <a:p>
            <a:r>
              <a:rPr lang="en-US" sz="2400" dirty="0" smtClean="0"/>
              <a:t>Develop Performance Skills</a:t>
            </a:r>
          </a:p>
        </p:txBody>
      </p:sp>
    </p:spTree>
    <p:extLst>
      <p:ext uri="{BB962C8B-B14F-4D97-AF65-F5344CB8AC3E}">
        <p14:creationId xmlns:p14="http://schemas.microsoft.com/office/powerpoint/2010/main" val="30686125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487362"/>
          </a:xfrm>
        </p:spPr>
        <p:txBody>
          <a:bodyPr/>
          <a:lstStyle/>
          <a:p>
            <a:r>
              <a:rPr lang="en-US" sz="2400" dirty="0" smtClean="0"/>
              <a:t>What We Do in Music – cont.</a:t>
            </a:r>
            <a:endParaRPr lang="en-US" sz="2400" dirty="0"/>
          </a:p>
        </p:txBody>
      </p:sp>
      <p:sp>
        <p:nvSpPr>
          <p:cNvPr id="3" name="Content Placeholder 2"/>
          <p:cNvSpPr>
            <a:spLocks noGrp="1"/>
          </p:cNvSpPr>
          <p:nvPr>
            <p:ph sz="quarter" idx="13"/>
          </p:nvPr>
        </p:nvSpPr>
        <p:spPr>
          <a:xfrm>
            <a:off x="609600" y="762000"/>
            <a:ext cx="7924800" cy="5486400"/>
          </a:xfrm>
        </p:spPr>
        <p:txBody>
          <a:bodyPr>
            <a:normAutofit lnSpcReduction="10000"/>
          </a:bodyPr>
          <a:lstStyle/>
          <a:p>
            <a:pPr marL="0" indent="0">
              <a:buNone/>
            </a:pPr>
            <a:r>
              <a:rPr lang="en-US" sz="3200" dirty="0" smtClean="0"/>
              <a:t>I teach using the Kodaly method, which means students will sequentially build upon their musical skills through </a:t>
            </a:r>
            <a:r>
              <a:rPr lang="en-US" sz="3200" b="1" dirty="0" smtClean="0"/>
              <a:t>singing</a:t>
            </a:r>
            <a:r>
              <a:rPr lang="en-US" sz="3200" dirty="0" smtClean="0"/>
              <a:t> and </a:t>
            </a:r>
            <a:r>
              <a:rPr lang="en-US" sz="3200" b="1" dirty="0" smtClean="0"/>
              <a:t>game play</a:t>
            </a:r>
            <a:r>
              <a:rPr lang="en-US" sz="3200" dirty="0" smtClean="0"/>
              <a:t>.  In addition, our students will experience…</a:t>
            </a:r>
          </a:p>
          <a:p>
            <a:pPr lvl="1">
              <a:buFont typeface="Wingdings" pitchFamily="2" charset="2"/>
              <a:buChar char="Ø"/>
            </a:pPr>
            <a:r>
              <a:rPr lang="en-US" sz="2400" dirty="0" smtClean="0"/>
              <a:t>Playing Instruments</a:t>
            </a:r>
          </a:p>
          <a:p>
            <a:pPr lvl="1">
              <a:buFont typeface="Wingdings" pitchFamily="2" charset="2"/>
              <a:buChar char="Ø"/>
            </a:pPr>
            <a:r>
              <a:rPr lang="en-US" sz="2400" dirty="0" smtClean="0"/>
              <a:t>Reading Iconic &amp; Traditional Notation</a:t>
            </a:r>
          </a:p>
          <a:p>
            <a:pPr lvl="1">
              <a:buFont typeface="Wingdings" pitchFamily="2" charset="2"/>
              <a:buChar char="Ø"/>
            </a:pPr>
            <a:r>
              <a:rPr lang="en-US" sz="2400" dirty="0" smtClean="0"/>
              <a:t>Composing, Improvising, &amp; Arranging</a:t>
            </a:r>
          </a:p>
          <a:p>
            <a:pPr lvl="1">
              <a:buFont typeface="Wingdings" pitchFamily="2" charset="2"/>
              <a:buChar char="Ø"/>
            </a:pPr>
            <a:r>
              <a:rPr lang="en-US" sz="2400" dirty="0" smtClean="0"/>
              <a:t>Movement &amp; Dance</a:t>
            </a:r>
          </a:p>
          <a:p>
            <a:pPr lvl="1">
              <a:buFont typeface="Wingdings" pitchFamily="2" charset="2"/>
              <a:buChar char="Ø"/>
            </a:pPr>
            <a:r>
              <a:rPr lang="en-US" sz="2400" dirty="0" smtClean="0"/>
              <a:t>Performing for Various Audiences</a:t>
            </a:r>
          </a:p>
          <a:p>
            <a:pPr lvl="1">
              <a:buFont typeface="Wingdings" pitchFamily="2" charset="2"/>
              <a:buChar char="Ø"/>
            </a:pPr>
            <a:r>
              <a:rPr lang="en-US" sz="2400" dirty="0" smtClean="0"/>
              <a:t>World Cultures</a:t>
            </a:r>
          </a:p>
          <a:p>
            <a:pPr lvl="1">
              <a:buFont typeface="Wingdings" pitchFamily="2" charset="2"/>
              <a:buChar char="Ø"/>
            </a:pPr>
            <a:r>
              <a:rPr lang="en-US" sz="2400" dirty="0" smtClean="0"/>
              <a:t>USA – Patriotic &amp; Historical Folk Music</a:t>
            </a:r>
            <a:endParaRPr lang="en-US" sz="2400" dirty="0"/>
          </a:p>
        </p:txBody>
      </p:sp>
    </p:spTree>
    <p:extLst>
      <p:ext uri="{BB962C8B-B14F-4D97-AF65-F5344CB8AC3E}">
        <p14:creationId xmlns:p14="http://schemas.microsoft.com/office/powerpoint/2010/main" val="236639435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438</TotalTime>
  <Words>404</Words>
  <Application>Microsoft Office PowerPoint</Application>
  <PresentationFormat>On-screen Show (4:3)</PresentationFormat>
  <Paragraphs>129</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Horizon</vt:lpstr>
      <vt:lpstr>Acrobat Document</vt:lpstr>
      <vt:lpstr>amp</vt:lpstr>
      <vt:lpstr>ART </vt:lpstr>
      <vt:lpstr>What we do in art?</vt:lpstr>
      <vt:lpstr>PowerPoint Presentation</vt:lpstr>
      <vt:lpstr>How I grade</vt:lpstr>
      <vt:lpstr>Art – Standards grading Rubric</vt:lpstr>
      <vt:lpstr>Music</vt:lpstr>
      <vt:lpstr>What We Do in Music</vt:lpstr>
      <vt:lpstr>What We Do in Music – cont.</vt:lpstr>
      <vt:lpstr>PowerPoint Presentation</vt:lpstr>
      <vt:lpstr>How I Grade</vt:lpstr>
      <vt:lpstr>Standards Grading Rubric</vt:lpstr>
      <vt:lpstr>Physical Education</vt:lpstr>
      <vt:lpstr>What we do In p.e.</vt:lpstr>
      <vt:lpstr>PowerPoint Presentation</vt:lpstr>
      <vt:lpstr>How I grade</vt:lpstr>
      <vt:lpstr>PowerPoint Presentation</vt:lpstr>
      <vt:lpstr>Tennis shoes</vt:lpstr>
      <vt:lpstr>SAMPLE Schedule</vt:lpstr>
    </vt:vector>
  </TitlesOfParts>
  <Company>Jeffco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dc:title>
  <dc:creator>User</dc:creator>
  <cp:lastModifiedBy>User</cp:lastModifiedBy>
  <cp:revision>44</cp:revision>
  <dcterms:created xsi:type="dcterms:W3CDTF">2015-08-13T02:24:39Z</dcterms:created>
  <dcterms:modified xsi:type="dcterms:W3CDTF">2017-08-15T14:44:23Z</dcterms:modified>
</cp:coreProperties>
</file>